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78" r:id="rId9"/>
    <p:sldId id="265" r:id="rId10"/>
    <p:sldId id="266" r:id="rId11"/>
    <p:sldId id="267" r:id="rId12"/>
    <p:sldId id="268" r:id="rId13"/>
    <p:sldId id="270" r:id="rId14"/>
    <p:sldId id="271" r:id="rId15"/>
    <p:sldId id="285" r:id="rId16"/>
    <p:sldId id="272" r:id="rId17"/>
    <p:sldId id="286" r:id="rId18"/>
    <p:sldId id="273" r:id="rId19"/>
    <p:sldId id="274" r:id="rId20"/>
    <p:sldId id="275" r:id="rId21"/>
    <p:sldId id="284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706" autoAdjust="0"/>
  </p:normalViewPr>
  <p:slideViewPr>
    <p:cSldViewPr snapToGrid="0">
      <p:cViewPr>
        <p:scale>
          <a:sx n="83" d="100"/>
          <a:sy n="83" d="100"/>
        </p:scale>
        <p:origin x="6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0702-99D5-443E-ACD6-82E5F03F47D3}" type="datetimeFigureOut">
              <a:rPr lang="it-IT" smtClean="0"/>
              <a:t>30/06/2023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7C05E-31A2-4A86-BFB3-B5968B8556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35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Roll ref +5 deg data_3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Roll ref -5 deg data_4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7C05E-31A2-4A86-BFB3-B5968B85567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97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7C05E-31A2-4A86-BFB3-B5968B85567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494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9CF72-FA24-29E8-5F32-7665680C1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F94AD2-BFB3-48AC-081F-4CEDC08AC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902FFF-B203-267F-2079-FFDEBFA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2A6106-5233-0061-807C-785F20BF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EC914A-DB15-DB42-5D7B-E03CDC1A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05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1F820-B496-823C-592F-C882C363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87DD12-A7AC-ABC0-C6A8-F0CA9A514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BFE1F-52C8-228A-F880-A076E8C5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4133D8-F83D-714F-93D6-B8E5BBC7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63BA92-31F4-F95C-ED98-40C3C51E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3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843EA-FD61-EE4F-5835-3267936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AC12DC-6CA1-F223-81BC-D7EC723B1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79ABF6-263F-6914-6593-C0174914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08CFC-70A4-4E94-A96F-458856CA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622E9D-C02B-FEB7-23DF-246583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163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D9112-5A1B-D867-B3D3-98AB5F0A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696EC-7829-4C31-9E6F-E18E267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D33486-C774-199B-45BE-761C020C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6A3DCD-7C11-CA05-3B05-96A967EE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845DB-3B6B-7781-6FAE-CC82CA1B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53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D5860-031C-3366-981E-CF67B96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954384-B5E8-2750-0332-E1ABB0B37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10E6-B640-2802-A4AC-DA2E2752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122410-4732-A4FD-3B67-860295A3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5315A-2886-77D7-E768-C4994B23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64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9A827-B71A-0CB7-5B72-6B721E81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E4E6C6-A872-D1E4-805F-6865A50C5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C5080C-A4E8-5C18-C413-C9FB5E375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A4CB20-C95E-8B5B-2B4B-60A72B7A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6BCEF1-2112-A120-5E4C-38542EC7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22C89A-6D27-EC4C-6F81-CA788D2B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55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F834A-B8C3-A3CA-02B8-04CF8AEA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21BC2F-2249-5401-3DD2-77082C710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642D37-6DE4-AF1A-5134-350AF445D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FBB05B-2182-96BD-32E4-0F7ED28C8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FE398A4-82AB-B71E-E4A9-78C56B906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900AE6-D26D-ECD7-CC24-1945348B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7BCBEA-6E78-CA49-26E8-7A770FAB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DA085D-A2CD-46CC-57BA-3DBFFDD9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71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6F528-D213-442A-5F2B-2381805B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A08BFE-6B0C-7F5E-4381-68AA4871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6EBDB5-EEDD-F5C4-2B67-1A2AADCF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C99497-BDFB-17C1-2630-AA7AF603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16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3283B8-5E4C-B8CC-4218-A2D4609A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457BEA-4E87-9FC3-EBD7-3F5A775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FD96DA-DD74-FFDD-892B-82C75E2E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27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136B9-803C-030F-515C-2019847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F618C-DCDD-EA41-7CFB-BB2080AF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F9AE03-1EB2-39F5-412D-D89B00E70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1D22CA-FEE8-94F0-6CB4-37AAED9D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246AFB-7BC6-E678-E381-8A44D33A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C2C78C-1F8D-B37D-306C-8B745679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04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3FD55-3AF7-B4EC-1387-457B66C9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7383125-41CA-AFF9-5FDF-7DFD1B21F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826B5E-C22C-9003-B8E9-8449314EA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36C878-70F8-4716-699C-54967905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60597-C4C7-8700-EA19-F76308A1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C90BF-6321-44B4-C87D-5CE9F833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77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A28F34-8394-9487-15FA-C97C2F3A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C47737-227B-3C5B-5C36-E7062A0F6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48EDD-66E2-227D-7FEA-378FACD99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FC55-4B4D-442F-8B9C-DDE21EB10F10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AAD6B8-E78C-327D-9796-C05A70192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F309BE-BD48-D891-3639-6DA73E6E3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E96E-B13E-4D2E-BA9B-BE4A545A3177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92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9B14B-AB97-1876-E487-3372BAE25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27/06 Test </a:t>
            </a:r>
            <a:r>
              <a:rPr lang="es-ES" dirty="0" err="1"/>
              <a:t>AstaZero</a:t>
            </a:r>
            <a:r>
              <a:rPr lang="es-ES" dirty="0"/>
              <a:t> </a:t>
            </a:r>
            <a:r>
              <a:rPr lang="es-ES" dirty="0" err="1"/>
              <a:t>track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656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FF7C-EF0C-F2F3-53A5-4BDE1A45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+ Lateral </a:t>
            </a:r>
            <a:r>
              <a:rPr lang="es-ES" dirty="0" err="1"/>
              <a:t>jump</a:t>
            </a:r>
            <a:r>
              <a:rPr lang="es-ES" dirty="0"/>
              <a:t> (Lateral error)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05B180-A6B5-B986-04B8-B7714A9B7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Left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C205B2-7C6E-3041-B156-3D0944CBD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Right</a:t>
            </a:r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B9895DE8-B268-8AEC-4D98-4B90F319F7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8467" y="2505075"/>
            <a:ext cx="4620428" cy="3684588"/>
          </a:xfrm>
        </p:spPr>
      </p:pic>
      <p:pic>
        <p:nvPicPr>
          <p:cNvPr id="21" name="Marcador de contenido 13">
            <a:extLst>
              <a:ext uri="{FF2B5EF4-FFF2-40B4-BE49-F238E27FC236}">
                <a16:creationId xmlns:a16="http://schemas.microsoft.com/office/drawing/2014/main" id="{0C0BCC7B-4F82-BB6E-D783-0477CDF4FA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510" y="2505075"/>
            <a:ext cx="4586567" cy="3684588"/>
          </a:xfrm>
        </p:spPr>
      </p:pic>
    </p:spTree>
    <p:extLst>
      <p:ext uri="{BB962C8B-B14F-4D97-AF65-F5344CB8AC3E}">
        <p14:creationId xmlns:p14="http://schemas.microsoft.com/office/powerpoint/2010/main" val="59499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E512259-3102-9138-6D19-AB475963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3299" y="-321511"/>
            <a:ext cx="5183188" cy="814603"/>
          </a:xfrm>
        </p:spPr>
        <p:txBody>
          <a:bodyPr/>
          <a:lstStyle/>
          <a:p>
            <a:r>
              <a:rPr lang="es-ES" dirty="0"/>
              <a:t>Right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2F4B0932-C686-DEB9-4676-440C434C35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486661"/>
            <a:ext cx="4419600" cy="1193979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051A30-9DD9-5B27-A933-0B8C150BA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865" y="-17008"/>
            <a:ext cx="5157787" cy="551547"/>
          </a:xfrm>
        </p:spPr>
        <p:txBody>
          <a:bodyPr/>
          <a:lstStyle/>
          <a:p>
            <a:r>
              <a:rPr lang="es-ES" dirty="0" err="1"/>
              <a:t>Left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0C6F79B-719A-1DDD-38B6-6950E130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1674688"/>
            <a:ext cx="4419600" cy="17047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3709482-E022-1359-F395-5533FDF7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98" y="3379391"/>
            <a:ext cx="4445002" cy="172125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94B4BA3-DF27-30DB-3587-D38B1FEA7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86" y="534539"/>
            <a:ext cx="4507771" cy="121065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3A7A022-EB25-4688-F5E1-3091575C8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75" y="1709156"/>
            <a:ext cx="4507771" cy="171694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D86982B-475F-F7B6-7AD4-3630638D2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35" y="3404058"/>
            <a:ext cx="4455811" cy="1689049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B3FF690-58AB-B584-F585-8555731E1A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02" y="5125421"/>
            <a:ext cx="3952513" cy="1679929"/>
          </a:xfrm>
          <a:prstGeom prst="rect">
            <a:avLst/>
          </a:prstGeom>
        </p:spPr>
      </p:pic>
      <p:pic>
        <p:nvPicPr>
          <p:cNvPr id="11" name="Immagine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BB2DE58-8061-AD99-3767-BEA264C03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9" y="5148844"/>
            <a:ext cx="3913599" cy="16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FB8CF-BECB-4740-CFF2-B0B4CFB0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Compare </a:t>
            </a:r>
            <a:r>
              <a:rPr lang="es-ES" dirty="0" err="1"/>
              <a:t>simulation</a:t>
            </a:r>
            <a:r>
              <a:rPr lang="es-ES" dirty="0"/>
              <a:t> with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973A7D-B3DE-0140-61BA-7EF7E658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Simulation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E7AD41-C314-D996-FD42-E6C8EFAD3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err="1"/>
              <a:t>Reality</a:t>
            </a:r>
            <a:endParaRPr lang="es-ES" dirty="0"/>
          </a:p>
        </p:txBody>
      </p:sp>
      <p:pic>
        <p:nvPicPr>
          <p:cNvPr id="6" name="Marcador de contenido 13">
            <a:extLst>
              <a:ext uri="{FF2B5EF4-FFF2-40B4-BE49-F238E27FC236}">
                <a16:creationId xmlns:a16="http://schemas.microsoft.com/office/drawing/2014/main" id="{C64E8EF0-8BA8-D3EB-C72F-CA7DF688F4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6289" y="2178474"/>
            <a:ext cx="4586567" cy="4073036"/>
          </a:xfrm>
          <a:prstGeom prst="rect">
            <a:avLst/>
          </a:prstGeom>
        </p:spPr>
      </p:pic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37927A5F-B934-7306-B8A3-1386EC379D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575755" y="1827926"/>
            <a:ext cx="2584074" cy="4423584"/>
          </a:xfrm>
        </p:spPr>
      </p:pic>
    </p:spTree>
    <p:extLst>
      <p:ext uri="{BB962C8B-B14F-4D97-AF65-F5344CB8AC3E}">
        <p14:creationId xmlns:p14="http://schemas.microsoft.com/office/powerpoint/2010/main" val="112979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FB8CF-BECB-4740-CFF2-B0B4CFB0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Compare </a:t>
            </a:r>
            <a:r>
              <a:rPr lang="es-ES" dirty="0" err="1"/>
              <a:t>simulation</a:t>
            </a:r>
            <a:r>
              <a:rPr lang="es-ES" dirty="0"/>
              <a:t> with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973A7D-B3DE-0140-61BA-7EF7E6588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128" y="1681163"/>
            <a:ext cx="5157787" cy="82391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Simulation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04EDB2-BC28-7F11-33C4-23CC941B4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0466" y="1681163"/>
            <a:ext cx="5183188" cy="823912"/>
          </a:xfrm>
        </p:spPr>
        <p:txBody>
          <a:bodyPr/>
          <a:lstStyle/>
          <a:p>
            <a:r>
              <a:rPr lang="es-ES" dirty="0" err="1"/>
              <a:t>Reality</a:t>
            </a:r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C7CF67C-68E9-89FB-D587-E367AFD7B489}"/>
              </a:ext>
            </a:extLst>
          </p:cNvPr>
          <p:cNvGrpSpPr/>
          <p:nvPr/>
        </p:nvGrpSpPr>
        <p:grpSpPr>
          <a:xfrm>
            <a:off x="7703132" y="1668094"/>
            <a:ext cx="4178055" cy="4815256"/>
            <a:chOff x="6753600" y="1594875"/>
            <a:chExt cx="4060579" cy="459942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04C744B-7B82-4155-CF05-01585083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3600" y="4604337"/>
              <a:ext cx="4060579" cy="1589958"/>
            </a:xfrm>
            <a:prstGeom prst="rect">
              <a:avLst/>
            </a:prstGeom>
          </p:spPr>
        </p:pic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2B5E3970-322D-2E46-0D79-6949E61B6B50}"/>
                </a:ext>
              </a:extLst>
            </p:cNvPr>
            <p:cNvGrpSpPr/>
            <p:nvPr/>
          </p:nvGrpSpPr>
          <p:grpSpPr>
            <a:xfrm>
              <a:off x="6770468" y="1594875"/>
              <a:ext cx="4026841" cy="3009462"/>
              <a:chOff x="6096000" y="2573532"/>
              <a:chExt cx="5372566" cy="4138018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7CE6C25A-1FFA-6062-F85E-1B75D8B92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573532"/>
                <a:ext cx="5334462" cy="2057578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AB622828-531F-26A0-3C48-72BD88DB5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631110"/>
                <a:ext cx="5372566" cy="2080440"/>
              </a:xfrm>
              <a:prstGeom prst="rect">
                <a:avLst/>
              </a:prstGeom>
            </p:spPr>
          </p:pic>
        </p:grpSp>
      </p:grp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074F8980-9850-91FA-58E0-F61ECB248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268023" y="1690687"/>
            <a:ext cx="3643387" cy="4800069"/>
          </a:xfrm>
        </p:spPr>
      </p:pic>
    </p:spTree>
    <p:extLst>
      <p:ext uri="{BB962C8B-B14F-4D97-AF65-F5344CB8AC3E}">
        <p14:creationId xmlns:p14="http://schemas.microsoft.com/office/powerpoint/2010/main" val="213757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EC8C-F161-2F08-7BB6-A67DB564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44" y="-64874"/>
            <a:ext cx="10515600" cy="1197971"/>
          </a:xfrm>
        </p:spPr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+ </a:t>
            </a:r>
            <a:r>
              <a:rPr lang="es-ES" dirty="0" err="1"/>
              <a:t>circle</a:t>
            </a:r>
            <a:r>
              <a:rPr lang="es-ES" dirty="0"/>
              <a:t> (3 </a:t>
            </a:r>
            <a:r>
              <a:rPr lang="es-ES" dirty="0" err="1"/>
              <a:t>laps</a:t>
            </a:r>
            <a:r>
              <a:rPr lang="es-ES" dirty="0"/>
              <a:t>, r = 20m, v = 3m/s)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E69CA45-4376-4D82-DFD5-C2841EECD2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462" y="905250"/>
            <a:ext cx="4359826" cy="3511123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168A7248-D5DE-3A62-403C-F54A934FBA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4953" y="905250"/>
            <a:ext cx="5144528" cy="1291790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876E49C-96AC-B104-8BD8-37925EA38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953" y="2232591"/>
            <a:ext cx="5140300" cy="20293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F6F29B4-2B6D-4774-93EC-BC10B9224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90" y="4283926"/>
            <a:ext cx="11594523" cy="2022760"/>
          </a:xfrm>
          <a:prstGeom prst="rect">
            <a:avLst/>
          </a:prstGeom>
        </p:spPr>
      </p:pic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B0FF191-6D10-EFEF-0985-6D00AD34A5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4" t="40254" r="25954" b="28302"/>
          <a:stretch/>
        </p:blipFill>
        <p:spPr>
          <a:xfrm>
            <a:off x="9715253" y="2629602"/>
            <a:ext cx="2399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2">
            <a:extLst>
              <a:ext uri="{FF2B5EF4-FFF2-40B4-BE49-F238E27FC236}">
                <a16:creationId xmlns:a16="http://schemas.microsoft.com/office/drawing/2014/main" id="{068297FD-2F41-B6A8-4377-19F787EE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65" y="740558"/>
            <a:ext cx="9341070" cy="2345541"/>
          </a:xfrm>
          <a:prstGeom prst="rect">
            <a:avLst/>
          </a:prstGeom>
        </p:spPr>
      </p:pic>
      <p:pic>
        <p:nvPicPr>
          <p:cNvPr id="7" name="Immagine 6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2FEE06CC-F849-28B0-5E00-2905A5C1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54" y="3213449"/>
            <a:ext cx="8004892" cy="34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EC8C-F161-2F08-7BB6-A67DB564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-122784"/>
            <a:ext cx="10515600" cy="1325563"/>
          </a:xfrm>
        </p:spPr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+ </a:t>
            </a:r>
            <a:r>
              <a:rPr lang="es-ES" dirty="0" err="1"/>
              <a:t>circle</a:t>
            </a:r>
            <a:r>
              <a:rPr lang="es-ES" dirty="0"/>
              <a:t> (3 </a:t>
            </a:r>
            <a:r>
              <a:rPr lang="es-ES" dirty="0" err="1"/>
              <a:t>laps</a:t>
            </a:r>
            <a:r>
              <a:rPr lang="es-ES" dirty="0"/>
              <a:t>, r = 20m, v = 2.4m/s)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DF1A2FE-AF66-1A56-E6C4-6EC7D7E0A3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573" y="1023824"/>
            <a:ext cx="4805821" cy="3845603"/>
          </a:xfrm>
        </p:spPr>
      </p:pic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E7AA75A6-C643-50C0-086A-A71C3B8BE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2211" y="1020021"/>
            <a:ext cx="5643456" cy="1485409"/>
          </a:xfr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3F9B999-1FDC-04DE-84A7-497255D9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5394" y="2571215"/>
            <a:ext cx="5311435" cy="226005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7DD451E-E379-BBF5-A057-84A93940E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"/>
          <a:stretch/>
        </p:blipFill>
        <p:spPr>
          <a:xfrm>
            <a:off x="409574" y="4833174"/>
            <a:ext cx="11121721" cy="19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63257B36-CB12-D490-73A3-79AFD671A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71" y="3333750"/>
            <a:ext cx="7577857" cy="3181350"/>
          </a:xfrm>
          <a:prstGeom prst="rect">
            <a:avLst/>
          </a:prstGeom>
        </p:spPr>
      </p:pic>
      <p:pic>
        <p:nvPicPr>
          <p:cNvPr id="8" name="Marcador de contenido 19">
            <a:extLst>
              <a:ext uri="{FF2B5EF4-FFF2-40B4-BE49-F238E27FC236}">
                <a16:creationId xmlns:a16="http://schemas.microsoft.com/office/drawing/2014/main" id="{C48C6387-2118-12EE-B9BC-FAB918E4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73" y="496146"/>
            <a:ext cx="9551502" cy="25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80CE5-9FA4-3AC8-1C74-E39B186D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Infinite sim vs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6C29AC-E70C-7418-C2E2-DE8280A76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559"/>
            <a:ext cx="5157787" cy="823912"/>
          </a:xfrm>
        </p:spPr>
        <p:txBody>
          <a:bodyPr/>
          <a:lstStyle/>
          <a:p>
            <a:r>
              <a:rPr lang="es-ES" dirty="0" err="1"/>
              <a:t>Simulation</a:t>
            </a:r>
            <a:endParaRPr lang="es-ES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2FB028D-1571-E4C9-D520-EBC589C8D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8618" y="1998030"/>
            <a:ext cx="5123996" cy="4026354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EBE4EA-8F3B-AF67-5D75-5DFF4879E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29559"/>
            <a:ext cx="5183188" cy="823912"/>
          </a:xfrm>
        </p:spPr>
        <p:txBody>
          <a:bodyPr/>
          <a:lstStyle/>
          <a:p>
            <a:r>
              <a:rPr lang="es-ES" dirty="0" err="1"/>
              <a:t>Reality</a:t>
            </a:r>
            <a:endParaRPr lang="es-ES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6A06587A-0674-E7CA-CF15-3F8A5B8171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523999" y="1441515"/>
            <a:ext cx="3039383" cy="5184832"/>
          </a:xfrm>
        </p:spPr>
      </p:pic>
    </p:spTree>
    <p:extLst>
      <p:ext uri="{BB962C8B-B14F-4D97-AF65-F5344CB8AC3E}">
        <p14:creationId xmlns:p14="http://schemas.microsoft.com/office/powerpoint/2010/main" val="362292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580065-EDB2-1378-0985-C6A05C61C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33" y="1077991"/>
            <a:ext cx="5157787" cy="452340"/>
          </a:xfrm>
        </p:spPr>
        <p:txBody>
          <a:bodyPr/>
          <a:lstStyle/>
          <a:p>
            <a:r>
              <a:rPr lang="es-ES" dirty="0" err="1"/>
              <a:t>Simulation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60BBE37-2AF9-BEA8-74B6-581BA4297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2078" y="1792889"/>
            <a:ext cx="5157787" cy="1636111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7F1C88-429E-C6D5-FCF5-F9E8B367D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5279" y="1105983"/>
            <a:ext cx="5183188" cy="424348"/>
          </a:xfrm>
        </p:spPr>
        <p:txBody>
          <a:bodyPr/>
          <a:lstStyle/>
          <a:p>
            <a:r>
              <a:rPr lang="es-ES" dirty="0" err="1"/>
              <a:t>Reality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938AE4-69DF-C7AA-4A90-41B46C0A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8" y="3724943"/>
            <a:ext cx="5157787" cy="211092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890AA57-E0CA-9C0F-8155-002AF8F1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99" y="1652123"/>
            <a:ext cx="5730737" cy="207282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BB37DB-577B-3E2C-9A8D-2333E1E0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99" y="3724943"/>
            <a:ext cx="5730737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AC741-3FE6-56C1-65A6-047DA5E8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BB7DC-71EA-1C78-B654-B00512660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 bike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s-ES" dirty="0" err="1"/>
              <a:t>Conclusions</a:t>
            </a:r>
            <a:endParaRPr lang="es-ES" dirty="0"/>
          </a:p>
          <a:p>
            <a:r>
              <a:rPr lang="es-ES" dirty="0"/>
              <a:t>Green bike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s-ES" dirty="0" err="1"/>
              <a:t>Conclusions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129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580065-EDB2-1378-0985-C6A05C61C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71" y="709610"/>
            <a:ext cx="5157787" cy="452340"/>
          </a:xfrm>
        </p:spPr>
        <p:txBody>
          <a:bodyPr/>
          <a:lstStyle/>
          <a:p>
            <a:r>
              <a:rPr lang="es-ES" dirty="0" err="1"/>
              <a:t>Simulation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7F1C88-429E-C6D5-FCF5-F9E8B367D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5465" y="737602"/>
            <a:ext cx="5183188" cy="424348"/>
          </a:xfrm>
        </p:spPr>
        <p:txBody>
          <a:bodyPr/>
          <a:lstStyle/>
          <a:p>
            <a:r>
              <a:rPr lang="es-ES" dirty="0" err="1"/>
              <a:t>Reality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BE3C30-C90A-11B6-847D-31DBC8A7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25698"/>
            <a:ext cx="5395428" cy="2103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37554E-B727-DFD1-18D0-0B4AF953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05995"/>
            <a:ext cx="5395428" cy="203471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3B16D2-EE39-A1F5-1544-1574E0F4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4" y="1333318"/>
            <a:ext cx="537256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5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85185-BD87-D0CB-4AA8-F187BDE2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33" y="32617"/>
            <a:ext cx="10515600" cy="1325563"/>
          </a:xfrm>
        </p:spPr>
        <p:txBody>
          <a:bodyPr/>
          <a:lstStyle/>
          <a:p>
            <a:r>
              <a:rPr lang="it-IT" dirty="0"/>
              <a:t>Future work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EC2E6F-1976-734F-05C3-021A23D64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33" y="981725"/>
            <a:ext cx="9923462" cy="557847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0" dirty="0"/>
              <a:t>Improvement: </a:t>
            </a:r>
          </a:p>
          <a:p>
            <a:pPr algn="just"/>
            <a:r>
              <a:rPr lang="en-US" b="0" dirty="0"/>
              <a:t>-Online trajectory reference direction, record two points with GPS for have the direction of the reference;</a:t>
            </a:r>
          </a:p>
          <a:p>
            <a:pPr algn="just"/>
            <a:r>
              <a:rPr lang="en-US" b="0" dirty="0"/>
              <a:t>- Communication with the VESC, sometimes the velocity gets stuck to the </a:t>
            </a:r>
            <a:r>
              <a:rPr lang="en-US" b="0" dirty="0" err="1"/>
              <a:t>the</a:t>
            </a:r>
            <a:r>
              <a:rPr lang="en-US" b="0" dirty="0"/>
              <a:t> values of the previous test(motor write VI);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Warning signals/messages like: </a:t>
            </a:r>
          </a:p>
          <a:p>
            <a:pPr lvl="1" algn="just"/>
            <a:r>
              <a:rPr lang="en-US" b="0" dirty="0"/>
              <a:t>1. Reach limit error (e1-e2). Improve the led signal in </a:t>
            </a:r>
            <a:r>
              <a:rPr lang="en-US" b="0" dirty="0" err="1"/>
              <a:t>labview</a:t>
            </a:r>
            <a:r>
              <a:rPr lang="en-US" b="0" dirty="0"/>
              <a:t> main VI;  </a:t>
            </a:r>
          </a:p>
          <a:p>
            <a:pPr lvl="1" algn="just"/>
            <a:r>
              <a:rPr lang="en-US" b="0" dirty="0"/>
              <a:t>2. GPS jumps (warning in </a:t>
            </a:r>
            <a:r>
              <a:rPr lang="en-US" b="0" dirty="0" err="1"/>
              <a:t>matlab</a:t>
            </a:r>
            <a:r>
              <a:rPr lang="en-US" b="0" dirty="0"/>
              <a:t>);  </a:t>
            </a:r>
          </a:p>
          <a:p>
            <a:pPr lvl="1" algn="just"/>
            <a:r>
              <a:rPr lang="en-US" b="0" dirty="0"/>
              <a:t>3. Stuck velocity for VESC;  </a:t>
            </a:r>
          </a:p>
          <a:p>
            <a:pPr lvl="1" algn="just"/>
            <a:r>
              <a:rPr lang="en-US" b="0" dirty="0"/>
              <a:t>4. Log data </a:t>
            </a:r>
            <a:r>
              <a:rPr lang="en-US" b="0" dirty="0" err="1"/>
              <a:t>labview</a:t>
            </a:r>
            <a:r>
              <a:rPr lang="en-US" b="0" dirty="0"/>
              <a:t> warning instead of </a:t>
            </a:r>
            <a:r>
              <a:rPr lang="en-US" b="0" dirty="0" err="1"/>
              <a:t>matlab</a:t>
            </a:r>
            <a:r>
              <a:rPr lang="en-US" b="0" dirty="0"/>
              <a:t> plot (no delay, correct frequency). (place to modify -&gt; logging VI).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Understand differences between previous and actual GPS configuration (black bike);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Check or add new documentation about steering motor, GPS, drive motor configuration;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Improve Closest point algorithm if needed. (issue just on later error test);</a:t>
            </a:r>
          </a:p>
          <a:p>
            <a:pPr marL="342900" indent="-342900" algn="just">
              <a:buFontTx/>
              <a:buChar char="-"/>
            </a:pPr>
            <a:r>
              <a:rPr lang="en-US" b="0" dirty="0" err="1"/>
              <a:t>Matrixmat</a:t>
            </a:r>
            <a:r>
              <a:rPr lang="en-US" b="0" dirty="0"/>
              <a:t> and </a:t>
            </a:r>
            <a:r>
              <a:rPr lang="en-US" b="0" dirty="0" err="1"/>
              <a:t>trajectorymat</a:t>
            </a:r>
            <a:r>
              <a:rPr lang="en-US" b="0" dirty="0"/>
              <a:t> path in </a:t>
            </a:r>
            <a:r>
              <a:rPr lang="en-US" b="0" dirty="0" err="1"/>
              <a:t>labview</a:t>
            </a:r>
            <a:r>
              <a:rPr lang="en-US" b="0" dirty="0"/>
              <a:t> need to be updated automatically between different Vi’s;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Trajectory generator </a:t>
            </a:r>
            <a:r>
              <a:rPr lang="en-US" b="0" dirty="0" err="1"/>
              <a:t>matlab</a:t>
            </a:r>
            <a:r>
              <a:rPr lang="en-US" b="0" dirty="0"/>
              <a:t> </a:t>
            </a:r>
            <a:r>
              <a:rPr lang="en-US" b="0" dirty="0" err="1"/>
              <a:t>algoritm</a:t>
            </a:r>
            <a:r>
              <a:rPr lang="en-US" b="0" dirty="0"/>
              <a:t> -&gt; circle and </a:t>
            </a:r>
            <a:r>
              <a:rPr lang="en-US" b="0" dirty="0" err="1"/>
              <a:t>infinte</a:t>
            </a:r>
            <a:r>
              <a:rPr lang="en-US" b="0" dirty="0"/>
              <a:t> improvements;</a:t>
            </a:r>
          </a:p>
          <a:p>
            <a:pPr marL="342900" indent="-342900" algn="just">
              <a:buFontTx/>
              <a:buChar char="-"/>
            </a:pPr>
            <a:r>
              <a:rPr lang="en-US" b="0" dirty="0"/>
              <a:t>Test the constant roll after end of the trajectory to pick the bike (</a:t>
            </a:r>
            <a:r>
              <a:rPr lang="en-US" b="0" dirty="0" err="1"/>
              <a:t>Labview</a:t>
            </a:r>
            <a:r>
              <a:rPr lang="en-US" b="0" dirty="0"/>
              <a:t> -&gt; trajectory control C-code ).</a:t>
            </a:r>
          </a:p>
        </p:txBody>
      </p:sp>
    </p:spTree>
    <p:extLst>
      <p:ext uri="{BB962C8B-B14F-4D97-AF65-F5344CB8AC3E}">
        <p14:creationId xmlns:p14="http://schemas.microsoft.com/office/powerpoint/2010/main" val="62861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AD85667-1E37-6EC7-C974-55C478AF8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Green bike</a:t>
            </a:r>
          </a:p>
        </p:txBody>
      </p:sp>
    </p:spTree>
    <p:extLst>
      <p:ext uri="{BB962C8B-B14F-4D97-AF65-F5344CB8AC3E}">
        <p14:creationId xmlns:p14="http://schemas.microsoft.com/office/powerpoint/2010/main" val="3558941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CD94-549C-B2D5-30A9-E38F98DE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test (Zero roll ref w disturbances) 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976B-E683-F770-5A35-35521CB07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Trajectory</a:t>
            </a:r>
            <a:endParaRPr lang="en-SE" dirty="0"/>
          </a:p>
        </p:txBody>
      </p:sp>
      <p:pic>
        <p:nvPicPr>
          <p:cNvPr id="8" name="Content Placeholder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FC82C54-3963-508C-D197-E8A1F9B0C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6" y="2505075"/>
            <a:ext cx="488471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0FF50-C878-4022-9427-5E7221C54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Roll and steering angle [deg]</a:t>
            </a:r>
            <a:endParaRPr lang="en-SE" dirty="0"/>
          </a:p>
        </p:txBody>
      </p:sp>
      <p:pic>
        <p:nvPicPr>
          <p:cNvPr id="10" name="Content Placeholder 9" descr="A picture containing text, line, plot, font&#10;&#10;Description automatically generated">
            <a:extLst>
              <a:ext uri="{FF2B5EF4-FFF2-40B4-BE49-F238E27FC236}">
                <a16:creationId xmlns:a16="http://schemas.microsoft.com/office/drawing/2014/main" id="{94A10C7A-F725-8127-8D72-61F31E8A19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2505075"/>
            <a:ext cx="5617061" cy="1761898"/>
          </a:xfrm>
        </p:spPr>
      </p:pic>
      <p:pic>
        <p:nvPicPr>
          <p:cNvPr id="12" name="Picture 11" descr="A picture containing text, line, font, plot&#10;&#10;Description automatically generated">
            <a:extLst>
              <a:ext uri="{FF2B5EF4-FFF2-40B4-BE49-F238E27FC236}">
                <a16:creationId xmlns:a16="http://schemas.microsoft.com/office/drawing/2014/main" id="{2943C1B3-13D8-FE0F-448A-DCB5B8713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74" y="4347369"/>
            <a:ext cx="5639289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7D933-5738-047A-BDE8-D2292D3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line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98C947-B591-1E5F-DE2E-1AD257B07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589011"/>
            <a:ext cx="5157787" cy="432464"/>
          </a:xfrm>
        </p:spPr>
        <p:txBody>
          <a:bodyPr/>
          <a:lstStyle/>
          <a:p>
            <a:r>
              <a:rPr lang="es-ES" dirty="0"/>
              <a:t>Trajectory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FA86672E-2CC8-B85C-A59F-D92433A03A8F}"/>
              </a:ext>
            </a:extLst>
          </p:cNvPr>
          <p:cNvSpPr txBox="1">
            <a:spLocks/>
          </p:cNvSpPr>
          <p:nvPr/>
        </p:nvSpPr>
        <p:spPr>
          <a:xfrm>
            <a:off x="6194425" y="811673"/>
            <a:ext cx="5157787" cy="432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Roll and </a:t>
            </a:r>
            <a:r>
              <a:rPr lang="es-ES" dirty="0" err="1"/>
              <a:t>steering</a:t>
            </a:r>
            <a:r>
              <a:rPr lang="es-ES" dirty="0"/>
              <a:t> [</a:t>
            </a:r>
            <a:r>
              <a:rPr lang="es-ES" dirty="0" err="1"/>
              <a:t>deg</a:t>
            </a:r>
            <a:r>
              <a:rPr lang="es-ES" dirty="0"/>
              <a:t>]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E8E287F-7B74-8AB7-3429-D65A7948B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5662" y="2094527"/>
            <a:ext cx="4786142" cy="3867733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8C9881-5EA9-1C73-2EF8-94F2E9A1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30353"/>
            <a:ext cx="5342083" cy="14860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295C055-99D5-D621-2C13-8748ED23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6382"/>
            <a:ext cx="5342082" cy="20347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F86D781-CD53-8742-E9E1-E0FFF51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725141"/>
            <a:ext cx="5387807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5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EC8C-F161-2F08-7BB6-A67DB564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+ </a:t>
            </a:r>
            <a:r>
              <a:rPr lang="es-ES" dirty="0" err="1"/>
              <a:t>circle</a:t>
            </a:r>
            <a:r>
              <a:rPr lang="es-ES" dirty="0"/>
              <a:t> (3 </a:t>
            </a:r>
            <a:r>
              <a:rPr lang="es-ES" dirty="0" err="1"/>
              <a:t>laps</a:t>
            </a:r>
            <a:r>
              <a:rPr lang="es-ES" dirty="0"/>
              <a:t>, r = 20m, v = 3m/s)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F4AD1C2-064C-0D54-CB9B-8A6EB6FA17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9797" y="1713472"/>
            <a:ext cx="4429148" cy="3400688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E376A21-C879-7FB7-72CD-56F23E66EA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8944" y="1690688"/>
            <a:ext cx="5456393" cy="1406537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1FED426-F82A-2EB9-ACD1-8E64FAE1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44" y="3080641"/>
            <a:ext cx="5456393" cy="199661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37EC01D-57D5-4EB8-7588-484EAAB8B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97" y="5077255"/>
            <a:ext cx="9885540" cy="17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65FC0-9D8F-8A61-6285-EA658BD8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Green bike</a:t>
            </a:r>
            <a:br>
              <a:rPr lang="it-IT" dirty="0"/>
            </a:br>
            <a:r>
              <a:rPr lang="it-IT" dirty="0" err="1"/>
              <a:t>schematic</a:t>
            </a:r>
            <a:endParaRPr lang="it-IT" dirty="0"/>
          </a:p>
        </p:txBody>
      </p:sp>
      <p:pic>
        <p:nvPicPr>
          <p:cNvPr id="10" name="Immagine 9" descr="Immagine che contiene testo, schermata, diagramma, Piano&#10;&#10;Descrizione generata automaticamente">
            <a:extLst>
              <a:ext uri="{FF2B5EF4-FFF2-40B4-BE49-F238E27FC236}">
                <a16:creationId xmlns:a16="http://schemas.microsoft.com/office/drawing/2014/main" id="{F099DC83-FD52-64DB-438C-738704FEB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6"/>
          <a:stretch/>
        </p:blipFill>
        <p:spPr>
          <a:xfrm>
            <a:off x="4351452" y="0"/>
            <a:ext cx="5672138" cy="68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FF7E2FD-9932-95F1-E94D-38E1AB680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Red bike</a:t>
            </a:r>
          </a:p>
        </p:txBody>
      </p:sp>
    </p:spTree>
    <p:extLst>
      <p:ext uri="{BB962C8B-B14F-4D97-AF65-F5344CB8AC3E}">
        <p14:creationId xmlns:p14="http://schemas.microsoft.com/office/powerpoint/2010/main" val="151127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7D933-5738-047A-BDE8-D2292D3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Balancing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 (Zero CONSTANT roll </a:t>
            </a:r>
            <a:r>
              <a:rPr lang="es-ES" dirty="0" err="1"/>
              <a:t>ref</a:t>
            </a:r>
            <a:r>
              <a:rPr lang="es-ES" dirty="0"/>
              <a:t>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98C947-B591-1E5F-DE2E-1AD257B07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Trajectory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1F9776D-4700-89E1-4887-10108F438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5096" y="2505075"/>
            <a:ext cx="4487171" cy="368458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0A5C1B-1D09-7135-75E1-D631B333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96" y="2505075"/>
            <a:ext cx="5311600" cy="16841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5D1419E-EDC3-A007-A697-0DDC1B7CA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96" y="4445077"/>
            <a:ext cx="5349704" cy="1615580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FA86672E-2CC8-B85C-A59F-D92433A03A8F}"/>
              </a:ext>
            </a:extLst>
          </p:cNvPr>
          <p:cNvSpPr txBox="1">
            <a:spLocks/>
          </p:cNvSpPr>
          <p:nvPr/>
        </p:nvSpPr>
        <p:spPr>
          <a:xfrm>
            <a:off x="6297614" y="158901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Roll and </a:t>
            </a:r>
            <a:r>
              <a:rPr lang="es-ES" dirty="0" err="1"/>
              <a:t>steering</a:t>
            </a:r>
            <a:r>
              <a:rPr lang="es-ES" dirty="0"/>
              <a:t> [</a:t>
            </a:r>
            <a:r>
              <a:rPr lang="es-ES" dirty="0" err="1"/>
              <a:t>deg</a:t>
            </a:r>
            <a:r>
              <a:rPr lang="es-E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059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FF7C-EF0C-F2F3-53A5-4BDE1A45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Balancing</a:t>
            </a:r>
            <a:r>
              <a:rPr lang="es-ES" dirty="0"/>
              <a:t> test (Non </a:t>
            </a:r>
            <a:r>
              <a:rPr lang="es-ES" dirty="0" err="1"/>
              <a:t>zero</a:t>
            </a:r>
            <a:r>
              <a:rPr lang="es-ES" dirty="0"/>
              <a:t> CONSTANT roll </a:t>
            </a:r>
            <a:r>
              <a:rPr lang="es-ES" dirty="0" err="1"/>
              <a:t>ref</a:t>
            </a:r>
            <a:r>
              <a:rPr lang="es-ES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05B180-A6B5-B986-04B8-B7714A9B7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Roll </a:t>
            </a:r>
            <a:r>
              <a:rPr lang="es-ES" dirty="0" err="1"/>
              <a:t>ref</a:t>
            </a:r>
            <a:r>
              <a:rPr lang="es-ES" dirty="0"/>
              <a:t> +5 </a:t>
            </a:r>
            <a:r>
              <a:rPr lang="es-ES" dirty="0" err="1"/>
              <a:t>deg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C205B2-7C6E-3041-B156-3D0944CBD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Roll </a:t>
            </a:r>
            <a:r>
              <a:rPr lang="es-ES" dirty="0" err="1"/>
              <a:t>ref</a:t>
            </a:r>
            <a:r>
              <a:rPr lang="es-ES" dirty="0"/>
              <a:t> -5 </a:t>
            </a:r>
            <a:r>
              <a:rPr lang="es-ES" dirty="0" err="1"/>
              <a:t>deg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AC727F8-C6D8-86E5-5E5D-97996968DF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1713" y="2505075"/>
            <a:ext cx="4464161" cy="3684588"/>
          </a:xfrm>
        </p:spPr>
      </p:pic>
      <p:pic>
        <p:nvPicPr>
          <p:cNvPr id="7" name="Marcador de contenido 12">
            <a:extLst>
              <a:ext uri="{FF2B5EF4-FFF2-40B4-BE49-F238E27FC236}">
                <a16:creationId xmlns:a16="http://schemas.microsoft.com/office/drawing/2014/main" id="{2AA8A567-7141-324A-C4BA-4E13CD31A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</p:spTree>
    <p:extLst>
      <p:ext uri="{BB962C8B-B14F-4D97-AF65-F5344CB8AC3E}">
        <p14:creationId xmlns:p14="http://schemas.microsoft.com/office/powerpoint/2010/main" val="21878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051A30-9DD9-5B27-A933-0B8C150BA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045" y="0"/>
            <a:ext cx="5157787" cy="823912"/>
          </a:xfrm>
        </p:spPr>
        <p:txBody>
          <a:bodyPr/>
          <a:lstStyle/>
          <a:p>
            <a:r>
              <a:rPr lang="es-ES" dirty="0"/>
              <a:t>Roll </a:t>
            </a:r>
            <a:r>
              <a:rPr lang="es-ES" dirty="0" err="1"/>
              <a:t>ref</a:t>
            </a:r>
            <a:r>
              <a:rPr lang="es-ES" dirty="0"/>
              <a:t> +5 </a:t>
            </a:r>
            <a:r>
              <a:rPr lang="es-ES" dirty="0" err="1"/>
              <a:t>deg</a:t>
            </a:r>
            <a:endParaRPr lang="es-ES" dirty="0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79FC87D4-8F05-C19C-9FD6-F2021DA5F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984" y="1136775"/>
            <a:ext cx="5157787" cy="1376375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E512259-3102-9138-6D19-AB475963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5767" y="35438"/>
            <a:ext cx="5183188" cy="823912"/>
          </a:xfrm>
        </p:spPr>
        <p:txBody>
          <a:bodyPr/>
          <a:lstStyle/>
          <a:p>
            <a:r>
              <a:rPr lang="es-ES" dirty="0"/>
              <a:t>Roll </a:t>
            </a:r>
            <a:r>
              <a:rPr lang="es-ES" dirty="0" err="1"/>
              <a:t>ref</a:t>
            </a:r>
            <a:r>
              <a:rPr lang="es-ES" dirty="0"/>
              <a:t> -5 </a:t>
            </a:r>
            <a:r>
              <a:rPr lang="es-ES" dirty="0" err="1"/>
              <a:t>deg</a:t>
            </a:r>
            <a:endParaRPr lang="es-E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477F3826-00D9-CEBB-44A5-FA3EEF6348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1154989"/>
            <a:ext cx="5183188" cy="1358161"/>
          </a:xfr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58309DB-2AC6-CF7F-17AD-64DDA192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22" y="3105047"/>
            <a:ext cx="5425910" cy="150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F60B1-CA43-BD1B-D0B3-3207B1A5E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05047"/>
            <a:ext cx="5380186" cy="1470787"/>
          </a:xfrm>
          <a:prstGeom prst="rect">
            <a:avLst/>
          </a:prstGeom>
        </p:spPr>
      </p:pic>
      <p:pic>
        <p:nvPicPr>
          <p:cNvPr id="3" name="Immagine 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742604E-E3AD-95EC-6AD3-A1ECCE1D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16" y="4925763"/>
            <a:ext cx="5236031" cy="15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FF7C-EF0C-F2F3-53A5-4BDE1A45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104775"/>
            <a:ext cx="10515600" cy="1325563"/>
          </a:xfrm>
        </p:spPr>
        <p:txBody>
          <a:bodyPr/>
          <a:lstStyle/>
          <a:p>
            <a:r>
              <a:rPr lang="es-ES" dirty="0"/>
              <a:t>Straight line</a:t>
            </a:r>
          </a:p>
        </p:txBody>
      </p:sp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FD53123-455E-6B43-CFBB-A344F1B1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8" y="1555236"/>
            <a:ext cx="5875487" cy="4768617"/>
          </a:xfrm>
          <a:prstGeom prst="rect">
            <a:avLst/>
          </a:prstGeom>
        </p:spPr>
      </p:pic>
      <p:pic>
        <p:nvPicPr>
          <p:cNvPr id="22" name="Immagine 21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F3C6D80-7757-FC00-5FF8-572BD940F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4" t="34175" r="8411" b="36089"/>
          <a:stretch/>
        </p:blipFill>
        <p:spPr>
          <a:xfrm>
            <a:off x="6312924" y="3969844"/>
            <a:ext cx="5557408" cy="2354009"/>
          </a:xfrm>
          <a:prstGeom prst="rect">
            <a:avLst/>
          </a:prstGeom>
        </p:spPr>
      </p:pic>
      <p:pic>
        <p:nvPicPr>
          <p:cNvPr id="23" name="Immagine 22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386E525D-933A-AC0F-2D0B-387C5F014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4175" r="51298" b="36089"/>
          <a:stretch/>
        </p:blipFill>
        <p:spPr>
          <a:xfrm>
            <a:off x="6213134" y="1270600"/>
            <a:ext cx="5756988" cy="2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7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FF7C-EF0C-F2F3-53A5-4BDE1A45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Straight</a:t>
            </a:r>
            <a:r>
              <a:rPr lang="es-ES" dirty="0"/>
              <a:t> + </a:t>
            </a:r>
            <a:r>
              <a:rPr lang="es-ES" dirty="0" err="1"/>
              <a:t>turn</a:t>
            </a:r>
            <a:r>
              <a:rPr lang="es-ES" dirty="0"/>
              <a:t> 10ᵒ </a:t>
            </a:r>
            <a:r>
              <a:rPr lang="es-ES" dirty="0" err="1"/>
              <a:t>approx</a:t>
            </a:r>
            <a:r>
              <a:rPr lang="es-ES" dirty="0"/>
              <a:t> (</a:t>
            </a:r>
            <a:r>
              <a:rPr lang="es-ES" dirty="0" err="1"/>
              <a:t>heading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05B180-A6B5-B986-04B8-B7714A9B7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Left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C205B2-7C6E-3041-B156-3D0944CBD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Right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CE5D32F0-ECAA-0A98-781F-17C6027DF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6935" y="2505075"/>
            <a:ext cx="4603493" cy="3684588"/>
          </a:xfrm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B3C40035-611B-1EB4-9200-1757A44402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9806" y="2505075"/>
            <a:ext cx="4607976" cy="3684588"/>
          </a:xfrm>
        </p:spPr>
      </p:pic>
    </p:spTree>
    <p:extLst>
      <p:ext uri="{BB962C8B-B14F-4D97-AF65-F5344CB8AC3E}">
        <p14:creationId xmlns:p14="http://schemas.microsoft.com/office/powerpoint/2010/main" val="53087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051A30-9DD9-5B27-A933-0B8C150BA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377" y="28736"/>
            <a:ext cx="5157787" cy="823912"/>
          </a:xfrm>
        </p:spPr>
        <p:txBody>
          <a:bodyPr/>
          <a:lstStyle/>
          <a:p>
            <a:r>
              <a:rPr lang="es-ES" dirty="0"/>
              <a:t>Left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E512259-3102-9138-6D19-AB475963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0"/>
            <a:ext cx="5183188" cy="823912"/>
          </a:xfrm>
        </p:spPr>
        <p:txBody>
          <a:bodyPr/>
          <a:lstStyle/>
          <a:p>
            <a:r>
              <a:rPr lang="es-ES" dirty="0"/>
              <a:t>Right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07B5B71-1146-52E4-48C7-298AEDFF9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145503"/>
            <a:ext cx="5157787" cy="1391196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465EE8-D990-81CC-5E52-88197CB7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17" y="2513512"/>
            <a:ext cx="5410669" cy="20651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E37D2B8-8742-1C0D-A3BC-52F90DC87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17" y="4565866"/>
            <a:ext cx="5425910" cy="211092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2FC599-67B1-9F38-8DA0-A6100F299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68" y="1088774"/>
            <a:ext cx="5349704" cy="14479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218C848-69AC-4788-FE7A-D6B93B8F8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68" y="2513512"/>
            <a:ext cx="5387807" cy="21033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01AC1B9-D67A-4C82-4975-45B330A6B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8" y="4616814"/>
            <a:ext cx="5425910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5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Widescreen</PresentationFormat>
  <Paragraphs>71</Paragraphs>
  <Slides>26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de Office</vt:lpstr>
      <vt:lpstr>27/06 Test AstaZero track</vt:lpstr>
      <vt:lpstr>Content</vt:lpstr>
      <vt:lpstr>Red bike</vt:lpstr>
      <vt:lpstr>Balancing tests (Zero CONSTANT roll ref)</vt:lpstr>
      <vt:lpstr>Balancing test (Non zero CONSTANT roll ref)</vt:lpstr>
      <vt:lpstr>Presentazione standard di PowerPoint</vt:lpstr>
      <vt:lpstr>Straight line</vt:lpstr>
      <vt:lpstr>Straight + turn 10ᵒ approx (heading change)</vt:lpstr>
      <vt:lpstr>Presentazione standard di PowerPoint</vt:lpstr>
      <vt:lpstr>Straight + Lateral jump (Lateral error)</vt:lpstr>
      <vt:lpstr>Presentazione standard di PowerPoint</vt:lpstr>
      <vt:lpstr>Compare simulation with reality</vt:lpstr>
      <vt:lpstr>Compare simulation with reality</vt:lpstr>
      <vt:lpstr>Straight + circle (3 laps, r = 20m, v = 3m/s)</vt:lpstr>
      <vt:lpstr>Presentazione standard di PowerPoint</vt:lpstr>
      <vt:lpstr>Straight + circle (3 laps, r = 20m, v = 2.4m/s)</vt:lpstr>
      <vt:lpstr>Presentazione standard di PowerPoint</vt:lpstr>
      <vt:lpstr>Infinite sim vs reality</vt:lpstr>
      <vt:lpstr>Presentazione standard di PowerPoint</vt:lpstr>
      <vt:lpstr>Presentazione standard di PowerPoint</vt:lpstr>
      <vt:lpstr>Future work</vt:lpstr>
      <vt:lpstr>Green bike</vt:lpstr>
      <vt:lpstr>Balancing test (Zero roll ref w disturbances) </vt:lpstr>
      <vt:lpstr>Straight line</vt:lpstr>
      <vt:lpstr>Straight + circle (3 laps, r = 20m, v = 3m/s)</vt:lpstr>
      <vt:lpstr>Green bike schematic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27/06 Test AstaZero track</dc:title>
  <dc:creator>Gaizka Barrasa Perez</dc:creator>
  <cp:lastModifiedBy>Mario Grieco</cp:lastModifiedBy>
  <cp:revision>17</cp:revision>
  <dcterms:created xsi:type="dcterms:W3CDTF">2023-06-29T06:07:07Z</dcterms:created>
  <dcterms:modified xsi:type="dcterms:W3CDTF">2023-06-30T13:53:44Z</dcterms:modified>
</cp:coreProperties>
</file>